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258" r:id="rId4"/>
    <p:sldId id="260" r:id="rId5"/>
    <p:sldId id="274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83" r:id="rId14"/>
    <p:sldId id="270" r:id="rId15"/>
    <p:sldId id="272" r:id="rId16"/>
    <p:sldId id="259" r:id="rId17"/>
  </p:sldIdLst>
  <p:sldSz cx="9144000" cy="5143500" type="screen16x9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CED"/>
    <a:srgbClr val="95A5FB"/>
    <a:srgbClr val="1D7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82"/>
  </p:normalViewPr>
  <p:slideViewPr>
    <p:cSldViewPr snapToGrid="0" snapToObjects="1">
      <p:cViewPr varScale="1">
        <p:scale>
          <a:sx n="159" d="100"/>
          <a:sy n="159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81E5E-A56C-6A4B-B0A5-09E6EDE3AC7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740F7-35DF-B141-9A6A-6D5727C09AE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995" y="283551"/>
            <a:ext cx="4317232" cy="22793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469" y="425148"/>
            <a:ext cx="3560414" cy="431635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4995" y="2899783"/>
            <a:ext cx="4317232" cy="2279392"/>
          </a:xfrm>
          <a:prstGeom prst="rect">
            <a:avLst/>
          </a:prstGeom>
        </p:spPr>
      </p:pic>
      <p:sp>
        <p:nvSpPr>
          <p:cNvPr id="14" name="圆角矩形 13"/>
          <p:cNvSpPr/>
          <p:nvPr userDrawn="1"/>
        </p:nvSpPr>
        <p:spPr>
          <a:xfrm>
            <a:off x="815431" y="1449475"/>
            <a:ext cx="3634636" cy="4133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467CED"/>
              </a:gs>
              <a:gs pos="100000">
                <a:srgbClr val="95A5FB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 userDrawn="1"/>
        </p:nvSpPr>
        <p:spPr>
          <a:xfrm rot="17051">
            <a:off x="890044" y="1480867"/>
            <a:ext cx="3559175" cy="35052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2000"/>
              </a:lnSpc>
            </a:pPr>
            <a:r>
              <a:rPr lang="zh-CN" altLang="en-US" sz="1485" b="1" kern="100" dirty="0" smtClean="0">
                <a:solidFill>
                  <a:srgbClr val="FFFFFF">
                    <a:alpha val="100000"/>
                  </a:srgbClr>
                </a:solidFill>
                <a:latin typeface="微软雅黑" charset="-122"/>
                <a:ea typeface="微软雅黑" charset="-122"/>
                <a:cs typeface="微软雅黑" charset="-122"/>
              </a:rPr>
              <a:t>蓝鲸 </a:t>
            </a:r>
            <a:r>
              <a:rPr lang="en-US" altLang="zh-CN" sz="1485" b="1" kern="100" dirty="0" smtClean="0">
                <a:solidFill>
                  <a:srgbClr val="FFFFFF">
                    <a:alpha val="100000"/>
                  </a:srgbClr>
                </a:solidFill>
                <a:latin typeface="微软雅黑" charset="-122"/>
                <a:ea typeface="微软雅黑" charset="-122"/>
                <a:cs typeface="微软雅黑" charset="-122"/>
              </a:rPr>
              <a:t>x</a:t>
            </a:r>
            <a:r>
              <a:rPr lang="zh-CN" altLang="en-US" sz="1485" b="1" kern="100" dirty="0" smtClean="0">
                <a:solidFill>
                  <a:srgbClr val="FFFFFF">
                    <a:alpha val="100000"/>
                  </a:srgbClr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sz="1485" b="1" kern="100" spc="0" dirty="0" smtClean="0">
                <a:solidFill>
                  <a:srgbClr val="FFFFFF">
                    <a:alpha val="100000"/>
                  </a:srgbClr>
                </a:solidFill>
                <a:latin typeface="微软雅黑" charset="-122"/>
                <a:ea typeface="微软雅黑" charset="-122"/>
                <a:cs typeface="微软雅黑" charset="-122"/>
              </a:rPr>
              <a:t>DeepFlow </a:t>
            </a:r>
            <a:r>
              <a:rPr sz="1485" b="1" kern="100" spc="0" dirty="0">
                <a:solidFill>
                  <a:srgbClr val="FFFFFF">
                    <a:alpha val="100000"/>
                  </a:srgbClr>
                </a:solidFill>
                <a:latin typeface="微软雅黑" charset="-122"/>
                <a:ea typeface="微软雅黑" charset="-122"/>
                <a:cs typeface="微软雅黑" charset="-122"/>
              </a:rPr>
              <a:t>可观测性 </a:t>
            </a:r>
            <a:r>
              <a:rPr sz="1485" b="1" kern="100" spc="0" dirty="0" smtClean="0">
                <a:solidFill>
                  <a:srgbClr val="FFFFFF">
                    <a:alpha val="100000"/>
                  </a:srgbClr>
                </a:solidFill>
                <a:latin typeface="微软雅黑" charset="-122"/>
                <a:ea typeface="微软雅黑" charset="-122"/>
                <a:cs typeface="微软雅黑" charset="-122"/>
              </a:rPr>
              <a:t>Meetup</a:t>
            </a:r>
            <a:endParaRPr sz="1485" b="1" kern="100" spc="0" dirty="0">
              <a:solidFill>
                <a:srgbClr val="FFFF05">
                  <a:alpha val="100000"/>
                </a:srgb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sp>
        <p:nvSpPr>
          <p:cNvPr id="16" name="标题占位符 9"/>
          <p:cNvSpPr>
            <a:spLocks noGrp="1"/>
          </p:cNvSpPr>
          <p:nvPr>
            <p:ph type="title"/>
          </p:nvPr>
        </p:nvSpPr>
        <p:spPr>
          <a:xfrm>
            <a:off x="815431" y="2049754"/>
            <a:ext cx="4862081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926629" y="186975"/>
            <a:ext cx="3898535" cy="4756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6519" y="790647"/>
            <a:ext cx="4868748" cy="5064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2052" y="1202007"/>
            <a:ext cx="2701022" cy="270102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66238" y="1549431"/>
            <a:ext cx="2012655" cy="201265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332740" y="2220595"/>
            <a:ext cx="2868930" cy="58864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ctr">
              <a:lnSpc>
                <a:spcPct val="115000"/>
              </a:lnSpc>
            </a:pPr>
            <a:r>
              <a:rPr sz="3330" kern="100" spc="0">
                <a:solidFill>
                  <a:srgbClr val="FFFFFF">
                    <a:alpha val="100000"/>
                  </a:srgbClr>
                </a:solidFill>
                <a:ea typeface="CKT Kuaile Bold" panose="02010800040101010101" pitchFamily="1" charset="-122"/>
                <a:cs typeface="+mn-lt"/>
              </a:rPr>
              <a:t>CONTENTS</a:t>
            </a:r>
            <a:endParaRPr sz="3330" kern="100" spc="0">
              <a:solidFill>
                <a:srgbClr val="FFFFFF">
                  <a:alpha val="100000"/>
                </a:srgbClr>
              </a:solidFill>
              <a:ea typeface="CKT Kuaile Bold" panose="02010800040101010101" pitchFamily="1" charset="-122"/>
              <a:cs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66830" y="925020"/>
            <a:ext cx="196852" cy="1968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6519" y="1522904"/>
            <a:ext cx="4868748" cy="5064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66830" y="1677685"/>
            <a:ext cx="196852" cy="1968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6519" y="2293715"/>
            <a:ext cx="4868748" cy="50640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66830" y="2466641"/>
            <a:ext cx="196852" cy="19685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6519" y="3082671"/>
            <a:ext cx="4868748" cy="50640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66830" y="3255597"/>
            <a:ext cx="196852" cy="19685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6519" y="3862530"/>
            <a:ext cx="4868748" cy="50640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66830" y="4014216"/>
            <a:ext cx="196852" cy="196852"/>
          </a:xfrm>
          <a:prstGeom prst="rect">
            <a:avLst/>
          </a:prstGeom>
        </p:spPr>
      </p:pic>
      <p:sp>
        <p:nvSpPr>
          <p:cNvPr id="27" name="文本框 26"/>
          <p:cNvSpPr txBox="1"/>
          <p:nvPr userDrawn="1"/>
        </p:nvSpPr>
        <p:spPr>
          <a:xfrm>
            <a:off x="2230213" y="4888578"/>
            <a:ext cx="3235687" cy="13785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000"/>
              </a:lnSpc>
            </a:pPr>
            <a:r>
              <a:rPr sz="805" b="0" i="0" kern="100" spc="0" dirty="0" smtClean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可观测性 Meetup——</a:t>
            </a:r>
            <a:r>
              <a:rPr lang="en-US" sz="805" b="0" i="0" kern="100" spc="0" dirty="0" smtClean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sz="805" b="0" i="0" kern="100" spc="0" dirty="0" smtClean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基于 eBPF 的可观测性</a:t>
            </a:r>
            <a:r>
              <a:rPr lang="zh-CN" altLang="en-US" sz="805" b="0" i="0" kern="100" spc="0" dirty="0" smtClean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实践</a:t>
            </a:r>
            <a:endParaRPr sz="805" b="0" i="0" kern="100" spc="0" dirty="0">
              <a:solidFill>
                <a:schemeClr val="tx1">
                  <a:lumMod val="50000"/>
                  <a:lumOff val="50000"/>
                  <a:alpha val="10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49990" y="4875990"/>
            <a:ext cx="902432" cy="175879"/>
          </a:xfrm>
          <a:prstGeom prst="rect">
            <a:avLst/>
          </a:prstGeom>
        </p:spPr>
      </p:pic>
      <p:sp>
        <p:nvSpPr>
          <p:cNvPr id="29" name="文本框 28"/>
          <p:cNvSpPr txBox="1"/>
          <p:nvPr userDrawn="1"/>
        </p:nvSpPr>
        <p:spPr>
          <a:xfrm>
            <a:off x="1106115" y="4801106"/>
            <a:ext cx="169545" cy="22733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61000"/>
              </a:lnSpc>
            </a:pPr>
            <a:r>
              <a:rPr sz="1000" kern="7500" spc="150" dirty="0">
                <a:solidFill>
                  <a:srgbClr val="000000">
                    <a:alpha val="60000"/>
                  </a:srgbClr>
                </a:solidFill>
                <a:latin typeface="黑体" charset="0"/>
                <a:ea typeface="黑体" charset="0"/>
              </a:rPr>
              <a:t>x</a:t>
            </a:r>
            <a:endParaRPr sz="1000" kern="7500" spc="150" dirty="0">
              <a:solidFill>
                <a:srgbClr val="000000">
                  <a:alpha val="60000"/>
                </a:srgbClr>
              </a:solidFill>
              <a:latin typeface="黑体" charset="0"/>
              <a:ea typeface="黑体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9" y="4819783"/>
            <a:ext cx="865864" cy="194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500000">
            <a:off x="5924677" y="2308431"/>
            <a:ext cx="5047334" cy="6118972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2230213" y="4888578"/>
            <a:ext cx="3235687" cy="137851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2000"/>
              </a:lnSpc>
            </a:pPr>
            <a:r>
              <a:rPr sz="805" b="0" i="0" kern="100" spc="0" dirty="0" smtClean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可观测性 Meetup——</a:t>
            </a:r>
            <a:r>
              <a:rPr lang="en-US" sz="805" b="0" i="0" kern="100" spc="0" dirty="0" smtClean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 </a:t>
            </a:r>
            <a:r>
              <a:rPr sz="805" b="0" i="0" kern="100" spc="0" dirty="0" smtClean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基于 eBPF 的可观测性</a:t>
            </a:r>
            <a:r>
              <a:rPr lang="zh-CN" altLang="en-US" sz="805" b="0" i="0" kern="100" spc="0" dirty="0" smtClean="0">
                <a:solidFill>
                  <a:schemeClr val="tx1">
                    <a:lumMod val="50000"/>
                    <a:lumOff val="50000"/>
                    <a:alpha val="100000"/>
                  </a:schemeClr>
                </a:solidFill>
                <a:latin typeface="微软雅黑" charset="-122"/>
                <a:ea typeface="微软雅黑" charset="-122"/>
                <a:cs typeface="微软雅黑" charset="-122"/>
              </a:rPr>
              <a:t>实践</a:t>
            </a:r>
            <a:endParaRPr sz="805" b="0" i="0" kern="100" spc="0" dirty="0">
              <a:solidFill>
                <a:schemeClr val="tx1">
                  <a:lumMod val="50000"/>
                  <a:lumOff val="50000"/>
                  <a:alpha val="100000"/>
                </a:schemeClr>
              </a:solidFill>
              <a:latin typeface="微软雅黑" charset="-122"/>
              <a:ea typeface="微软雅黑" charset="-122"/>
              <a:cs typeface="微软雅黑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49990" y="4875990"/>
            <a:ext cx="902432" cy="175879"/>
          </a:xfrm>
          <a:prstGeom prst="rect">
            <a:avLst/>
          </a:prstGeom>
        </p:spPr>
      </p:pic>
      <p:sp>
        <p:nvSpPr>
          <p:cNvPr id="29" name="文本框 28"/>
          <p:cNvSpPr txBox="1"/>
          <p:nvPr userDrawn="1"/>
        </p:nvSpPr>
        <p:spPr>
          <a:xfrm>
            <a:off x="1106115" y="4801106"/>
            <a:ext cx="169545" cy="227330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61000"/>
              </a:lnSpc>
            </a:pPr>
            <a:r>
              <a:rPr sz="1000" kern="7500" spc="150" dirty="0">
                <a:solidFill>
                  <a:srgbClr val="000000">
                    <a:alpha val="60000"/>
                  </a:srgbClr>
                </a:solidFill>
                <a:latin typeface="黑体" charset="0"/>
                <a:ea typeface="黑体" charset="0"/>
              </a:rPr>
              <a:t>x</a:t>
            </a:r>
            <a:endParaRPr sz="1000" kern="7500" spc="150" dirty="0">
              <a:solidFill>
                <a:srgbClr val="000000">
                  <a:alpha val="60000"/>
                </a:srgbClr>
              </a:solidFill>
              <a:latin typeface="黑体" charset="0"/>
              <a:ea typeface="黑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09" y="4819783"/>
            <a:ext cx="865864" cy="19405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51209" y="200857"/>
            <a:ext cx="6761026" cy="60301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799999">
            <a:off x="6318646" y="799195"/>
            <a:ext cx="4239349" cy="42393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9319999">
            <a:off x="4852035" y="1800860"/>
            <a:ext cx="5247640" cy="63620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799999">
            <a:off x="629390" y="1543124"/>
            <a:ext cx="866106" cy="86610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0799999">
            <a:off x="739784" y="1652423"/>
            <a:ext cx="645375" cy="64537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65061" y="1700431"/>
            <a:ext cx="4322281" cy="993775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800516" y="1676426"/>
            <a:ext cx="523854" cy="597368"/>
          </a:xfrm>
          <a:prstGeom prst="rect">
            <a:avLst/>
          </a:prstGeom>
        </p:spPr>
        <p:txBody>
          <a:bodyPr anchor="ctr" anchorCtr="0"/>
          <a:lstStyle>
            <a:lvl1pPr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kumimoji="1" lang="en-US" altLang="zh-CN" smtClean="0"/>
              <a:t>01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7079999">
            <a:off x="3995737" y="1333452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527" y="1948607"/>
            <a:ext cx="2770805" cy="36840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7413" y="1308769"/>
            <a:ext cx="3852545" cy="580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962906" y="425148"/>
            <a:ext cx="3560414" cy="4316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>
        <a:defRPr sz="3200" b="1" i="0" spc="300">
          <a:solidFill>
            <a:srgbClr val="467CED"/>
          </a:solidFill>
          <a:latin typeface="微软雅黑" charset="-122"/>
          <a:ea typeface="微软雅黑" charset="-122"/>
          <a:cs typeface="微软雅黑" charset="-122"/>
        </a:defRPr>
      </a:lvl1pPr>
    </p:titleStyle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431" y="2074519"/>
            <a:ext cx="4862081" cy="993775"/>
          </a:xfrm>
        </p:spPr>
        <p:txBody>
          <a:bodyPr/>
          <a:lstStyle/>
          <a:p>
            <a:r>
              <a:rPr kumimoji="1" lang="zh-CN" altLang="en-US" dirty="0"/>
              <a:t>容器网络里的</a:t>
            </a:r>
            <a:r>
              <a:rPr kumimoji="1" lang="zh-CN" altLang="en-US" dirty="0"/>
              <a:t>那些坑</a:t>
            </a:r>
            <a:endParaRPr kumimoji="1" lang="zh-CN" altLang="en-US" dirty="0"/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3032760" y="3068320"/>
            <a:ext cx="2798445" cy="4406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1" i="0" spc="300">
                <a:solidFill>
                  <a:srgbClr val="467CED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1400" dirty="0"/>
              <a:t>刘梦馨</a:t>
            </a:r>
            <a:r>
              <a:rPr kumimoji="1" lang="en-US" altLang="zh-CN" sz="1400" dirty="0"/>
              <a:t>  </a:t>
            </a:r>
            <a:r>
              <a:rPr kumimoji="1" lang="zh-CN" altLang="en-US" sz="1400" dirty="0"/>
              <a:t>灵雀云专家</a:t>
            </a:r>
            <a:r>
              <a:rPr kumimoji="1" lang="zh-CN" altLang="en-US" sz="1400" dirty="0"/>
              <a:t>工程师</a:t>
            </a:r>
            <a:endParaRPr kumimoji="1"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故障</a:t>
            </a:r>
            <a:r>
              <a:rPr kumimoji="1" lang="zh-CN" altLang="en-US" dirty="0"/>
              <a:t>排查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047" y="891666"/>
            <a:ext cx="7653439" cy="368782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NODATA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会导致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DNS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请求提前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中断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glibc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会继续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DNS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请求到便利所有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resolve.conf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补全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路径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musl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库会直接停止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DNS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请求并返回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错误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alpine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默认带的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libc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为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musl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，所有使用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alpine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的应用都可能收到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影响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golang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或其他自带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dns resolver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实现的应用可以绕过这个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问题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git, curl, dnslookup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等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C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程序会受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影响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ysClr val="windowText" lastClr="000000"/>
                </a:solidFill>
              </a:rPr>
              <a:t>可能受上游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DNS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不稳定影响，但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musl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行为会让故障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更明显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ysClr val="windowText" lastClr="000000"/>
                </a:solidFill>
              </a:rPr>
              <a:t>https://gitlab.com/gitlab-org/gitlab-foss/-/issues/47283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ysClr val="windowText" lastClr="000000"/>
                </a:solidFill>
              </a:rPr>
              <a:t>https://github.com/kubernetes/kubernetes/issues/64924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ysClr val="windowText" lastClr="000000"/>
                </a:solidFill>
              </a:rPr>
              <a:t>和应用侧沟通更换基础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镜像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patch 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musl</a:t>
            </a:r>
            <a:endParaRPr kumimoji="1" lang="en-US" altLang="zh-CN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ysClr val="windowText" lastClr="000000"/>
                </a:solidFill>
              </a:rPr>
              <a:t>尝试最新版本的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musl</a:t>
            </a:r>
            <a:endParaRPr kumimoji="1" lang="en-US" altLang="zh-CN" kern="0" smtClean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故障</a:t>
            </a:r>
            <a:r>
              <a:rPr kumimoji="1" lang="zh-CN" altLang="en-US" dirty="0"/>
              <a:t>排查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047" y="891666"/>
            <a:ext cx="7653439" cy="368782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替换镜像后依然存在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解析失败</a:t>
            </a:r>
            <a:r>
              <a:rPr kumimoji="1" lang="zh-CN" altLang="en-US" kern="0" smtClean="0">
                <a:solidFill>
                  <a:schemeClr val="tx1"/>
                </a:solidFill>
              </a:rPr>
              <a:t>问题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再次查看</a:t>
            </a:r>
            <a:r>
              <a:rPr kumimoji="1" lang="en-US" altLang="zh-CN" kern="0" smtClean="0">
                <a:solidFill>
                  <a:schemeClr val="tx1"/>
                </a:solidFill>
              </a:rPr>
              <a:t> Client </a:t>
            </a:r>
            <a:r>
              <a:rPr kumimoji="1" lang="zh-CN" altLang="en-US" kern="0" smtClean="0">
                <a:solidFill>
                  <a:schemeClr val="tx1"/>
                </a:solidFill>
              </a:rPr>
              <a:t>端的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请求记录，发现所有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都正常</a:t>
            </a:r>
            <a:r>
              <a:rPr kumimoji="1" lang="zh-CN" altLang="en-US" kern="0" smtClean="0">
                <a:solidFill>
                  <a:schemeClr val="tx1"/>
                </a:solidFill>
              </a:rPr>
              <a:t>返回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但是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返回时间较长，失败情况下需要</a:t>
            </a:r>
            <a:r>
              <a:rPr kumimoji="1" lang="en-US" altLang="zh-CN" kern="0" smtClean="0">
                <a:solidFill>
                  <a:schemeClr val="tx1"/>
                </a:solidFill>
              </a:rPr>
              <a:t> 15s </a:t>
            </a:r>
            <a:r>
              <a:rPr kumimoji="1" lang="zh-CN" altLang="en-US" kern="0" smtClean="0">
                <a:solidFill>
                  <a:schemeClr val="tx1"/>
                </a:solidFill>
              </a:rPr>
              <a:t>才能</a:t>
            </a:r>
            <a:r>
              <a:rPr kumimoji="1" lang="zh-CN" altLang="en-US" kern="0" smtClean="0">
                <a:solidFill>
                  <a:schemeClr val="tx1"/>
                </a:solidFill>
              </a:rPr>
              <a:t>返回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应用侧设置的</a:t>
            </a:r>
            <a:r>
              <a:rPr kumimoji="1" lang="en-US" altLang="zh-CN" kern="0" smtClean="0">
                <a:solidFill>
                  <a:schemeClr val="tx1"/>
                </a:solidFill>
              </a:rPr>
              <a:t> 10s </a:t>
            </a:r>
            <a:r>
              <a:rPr kumimoji="1" lang="zh-CN" altLang="en-US" kern="0" smtClean="0">
                <a:solidFill>
                  <a:schemeClr val="tx1"/>
                </a:solidFill>
              </a:rPr>
              <a:t>超时，但是应用报的错误依然是</a:t>
            </a:r>
            <a:r>
              <a:rPr kumimoji="1" lang="en-US" altLang="zh-CN" kern="0" smtClean="0">
                <a:solidFill>
                  <a:schemeClr val="tx1"/>
                </a:solidFill>
              </a:rPr>
              <a:t> </a:t>
            </a:r>
            <a:r>
              <a:rPr kumimoji="1" lang="en-US" altLang="zh-CN" kern="0" smtClean="0">
                <a:solidFill>
                  <a:schemeClr val="tx1"/>
                </a:solidFill>
              </a:rPr>
              <a:t>Could not resolve domain</a:t>
            </a:r>
            <a:endParaRPr kumimoji="1" lang="en-US" altLang="zh-CN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内核</a:t>
            </a:r>
            <a:r>
              <a:rPr kumimoji="1" lang="en-US" altLang="zh-CN" kern="0" smtClean="0">
                <a:solidFill>
                  <a:schemeClr val="tx1"/>
                </a:solidFill>
              </a:rPr>
              <a:t> conntrack bug </a:t>
            </a:r>
            <a:r>
              <a:rPr kumimoji="1" lang="zh-CN" altLang="en-US" kern="0" smtClean="0">
                <a:solidFill>
                  <a:schemeClr val="tx1"/>
                </a:solidFill>
              </a:rPr>
              <a:t>导致</a:t>
            </a:r>
            <a:r>
              <a:rPr kumimoji="1" lang="en-US" altLang="zh-CN" kern="0" smtClean="0">
                <a:solidFill>
                  <a:schemeClr val="tx1"/>
                </a:solidFill>
              </a:rPr>
              <a:t> conntrack </a:t>
            </a:r>
            <a:r>
              <a:rPr kumimoji="1" lang="zh-CN" altLang="en-US" kern="0" smtClean="0">
                <a:solidFill>
                  <a:schemeClr val="tx1"/>
                </a:solidFill>
              </a:rPr>
              <a:t>冲突，需要等待</a:t>
            </a:r>
            <a:r>
              <a:rPr kumimoji="1" lang="en-US" altLang="zh-CN" kern="0" smtClean="0">
                <a:solidFill>
                  <a:schemeClr val="tx1"/>
                </a:solidFill>
              </a:rPr>
              <a:t> libc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重试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https://imroc.cc/k8s/troubleshooting/dns-lookup-5s-delay/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升级</a:t>
            </a:r>
            <a:r>
              <a:rPr kumimoji="1" lang="zh-CN" altLang="en-US" kern="0" smtClean="0">
                <a:solidFill>
                  <a:schemeClr val="tx1"/>
                </a:solidFill>
              </a:rPr>
              <a:t>内核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使用</a:t>
            </a:r>
            <a:r>
              <a:rPr kumimoji="1" lang="en-US" altLang="zh-CN" kern="0" smtClean="0">
                <a:solidFill>
                  <a:schemeClr val="tx1"/>
                </a:solidFill>
              </a:rPr>
              <a:t> </a:t>
            </a:r>
            <a:r>
              <a:rPr kumimoji="1" lang="en-US" altLang="zh-CN" kern="0" smtClean="0">
                <a:solidFill>
                  <a:schemeClr val="tx1"/>
                </a:solidFill>
              </a:rPr>
              <a:t>localdnscache</a:t>
            </a:r>
            <a:endParaRPr kumimoji="1" lang="en-US" altLang="zh-CN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利用</a:t>
            </a:r>
            <a:r>
              <a:rPr kumimoji="1" lang="en-US" altLang="zh-CN" kern="0" smtClean="0">
                <a:solidFill>
                  <a:schemeClr val="tx1"/>
                </a:solidFill>
              </a:rPr>
              <a:t> TCP </a:t>
            </a:r>
            <a:r>
              <a:rPr kumimoji="1" lang="zh-CN" altLang="en-US" kern="0" smtClean="0">
                <a:solidFill>
                  <a:schemeClr val="tx1"/>
                </a:solidFill>
              </a:rPr>
              <a:t>发送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请求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串行化发送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请求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应用侧增加超时和</a:t>
            </a:r>
            <a:r>
              <a:rPr kumimoji="1" lang="zh-CN" altLang="en-US" kern="0" smtClean="0">
                <a:solidFill>
                  <a:schemeClr val="tx1"/>
                </a:solidFill>
              </a:rPr>
              <a:t>重试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zh-CN" altLang="en-US" kern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8860"/>
            <a:ext cx="9144000" cy="28124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故障</a:t>
            </a:r>
            <a:r>
              <a:rPr kumimoji="1" lang="zh-CN" altLang="en-US" dirty="0"/>
              <a:t>分析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047" y="891666"/>
            <a:ext cx="7653439" cy="368782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超时调整到</a:t>
            </a:r>
            <a:r>
              <a:rPr kumimoji="1" lang="en-US" altLang="zh-CN" kern="0" smtClean="0">
                <a:solidFill>
                  <a:schemeClr val="tx1"/>
                </a:solidFill>
              </a:rPr>
              <a:t> 30s </a:t>
            </a:r>
            <a:r>
              <a:rPr kumimoji="1" lang="zh-CN" altLang="en-US" kern="0" smtClean="0">
                <a:solidFill>
                  <a:schemeClr val="tx1"/>
                </a:solidFill>
              </a:rPr>
              <a:t>后依然存在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解析</a:t>
            </a:r>
            <a:r>
              <a:rPr kumimoji="1" lang="zh-CN" altLang="en-US" kern="0" smtClean="0">
                <a:solidFill>
                  <a:schemeClr val="tx1"/>
                </a:solidFill>
              </a:rPr>
              <a:t>失败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网络流日志发现在增加重试和超时后依然不断出现</a:t>
            </a:r>
            <a:r>
              <a:rPr kumimoji="1" lang="en-US" altLang="zh-CN" kern="0" smtClean="0">
                <a:solidFill>
                  <a:schemeClr val="tx1"/>
                </a:solidFill>
              </a:rPr>
              <a:t> 5s </a:t>
            </a:r>
            <a:r>
              <a:rPr kumimoji="1" lang="zh-CN" altLang="en-US" kern="0" smtClean="0">
                <a:solidFill>
                  <a:schemeClr val="tx1"/>
                </a:solidFill>
              </a:rPr>
              <a:t>超时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客户端发送了请求，服务端发送了响应，但客户端并没有</a:t>
            </a:r>
            <a:r>
              <a:rPr kumimoji="1" lang="zh-CN" altLang="en-US" kern="0" smtClean="0">
                <a:solidFill>
                  <a:schemeClr val="tx1"/>
                </a:solidFill>
              </a:rPr>
              <a:t>收到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开启抓包，发现</a:t>
            </a:r>
            <a:r>
              <a:rPr kumimoji="1" lang="en-US" altLang="zh-CN" kern="0" smtClean="0">
                <a:solidFill>
                  <a:schemeClr val="tx1"/>
                </a:solidFill>
              </a:rPr>
              <a:t> Mac </a:t>
            </a:r>
            <a:r>
              <a:rPr kumimoji="1" lang="zh-CN" altLang="en-US" kern="0" smtClean="0">
                <a:solidFill>
                  <a:schemeClr val="tx1"/>
                </a:solidFill>
              </a:rPr>
              <a:t>地址</a:t>
            </a:r>
            <a:r>
              <a:rPr kumimoji="1" lang="zh-CN" altLang="en-US" kern="0" smtClean="0">
                <a:solidFill>
                  <a:schemeClr val="tx1"/>
                </a:solidFill>
              </a:rPr>
              <a:t>不一致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对应</a:t>
            </a:r>
            <a:r>
              <a:rPr kumimoji="1" lang="en-US" altLang="zh-CN" kern="0" smtClean="0">
                <a:solidFill>
                  <a:schemeClr val="tx1"/>
                </a:solidFill>
              </a:rPr>
              <a:t> IP </a:t>
            </a:r>
            <a:r>
              <a:rPr kumimoji="1" lang="zh-CN" altLang="en-US" kern="0" smtClean="0">
                <a:solidFill>
                  <a:schemeClr val="tx1"/>
                </a:solidFill>
              </a:rPr>
              <a:t>在半小时前曾被另一个</a:t>
            </a:r>
            <a:r>
              <a:rPr kumimoji="1" lang="en-US" altLang="zh-CN" kern="0" smtClean="0">
                <a:solidFill>
                  <a:schemeClr val="tx1"/>
                </a:solidFill>
              </a:rPr>
              <a:t> Pod </a:t>
            </a:r>
            <a:r>
              <a:rPr kumimoji="1" lang="zh-CN" altLang="en-US" kern="0" smtClean="0">
                <a:solidFill>
                  <a:schemeClr val="tx1"/>
                </a:solidFill>
              </a:rPr>
              <a:t>使用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集群内短时间大量</a:t>
            </a:r>
            <a:r>
              <a:rPr kumimoji="1" lang="en-US" altLang="zh-CN" kern="0" smtClean="0">
                <a:solidFill>
                  <a:schemeClr val="tx1"/>
                </a:solidFill>
              </a:rPr>
              <a:t> Pod </a:t>
            </a:r>
            <a:r>
              <a:rPr kumimoji="1" lang="zh-CN" altLang="en-US" kern="0" smtClean="0">
                <a:solidFill>
                  <a:schemeClr val="tx1"/>
                </a:solidFill>
              </a:rPr>
              <a:t>创建删除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chemeClr val="tx1"/>
                </a:solidFill>
              </a:rPr>
              <a:t>IP </a:t>
            </a:r>
            <a:r>
              <a:rPr kumimoji="1" lang="zh-CN" altLang="en-US" kern="0" smtClean="0">
                <a:solidFill>
                  <a:schemeClr val="tx1"/>
                </a:solidFill>
              </a:rPr>
              <a:t>地址出现复用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chemeClr val="tx1"/>
                </a:solidFill>
              </a:rPr>
              <a:t>CoreDNS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内的</a:t>
            </a:r>
            <a:r>
              <a:rPr kumimoji="1" lang="en-US" altLang="zh-CN" kern="0" smtClean="0">
                <a:solidFill>
                  <a:schemeClr val="tx1"/>
                </a:solidFill>
              </a:rPr>
              <a:t> ARP </a:t>
            </a:r>
            <a:r>
              <a:rPr kumimoji="1" lang="zh-CN" altLang="en-US" kern="0" smtClean="0">
                <a:solidFill>
                  <a:schemeClr val="tx1"/>
                </a:solidFill>
              </a:rPr>
              <a:t>缓存没有</a:t>
            </a:r>
            <a:r>
              <a:rPr kumimoji="1" lang="zh-CN" altLang="en-US" kern="0" smtClean="0">
                <a:solidFill>
                  <a:schemeClr val="tx1"/>
                </a:solidFill>
              </a:rPr>
              <a:t>更新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更新网络插件，</a:t>
            </a:r>
            <a:r>
              <a:rPr kumimoji="1" lang="en-US" altLang="zh-CN" kern="0" smtClean="0">
                <a:solidFill>
                  <a:schemeClr val="tx1"/>
                </a:solidFill>
              </a:rPr>
              <a:t>Pod </a:t>
            </a:r>
            <a:r>
              <a:rPr kumimoji="1" lang="zh-CN" altLang="en-US" kern="0" smtClean="0">
                <a:solidFill>
                  <a:schemeClr val="tx1"/>
                </a:solidFill>
              </a:rPr>
              <a:t>创建后发送</a:t>
            </a:r>
            <a:r>
              <a:rPr kumimoji="1" lang="en-US" altLang="zh-CN" kern="0" smtClean="0">
                <a:solidFill>
                  <a:schemeClr val="tx1"/>
                </a:solidFill>
              </a:rPr>
              <a:t> GARP </a:t>
            </a:r>
            <a:r>
              <a:rPr kumimoji="1" lang="zh-CN" altLang="en-US" kern="0" smtClean="0">
                <a:solidFill>
                  <a:schemeClr val="tx1"/>
                </a:solidFill>
              </a:rPr>
              <a:t>广播更新其他</a:t>
            </a:r>
            <a:r>
              <a:rPr kumimoji="1" lang="en-US" altLang="zh-CN" kern="0" smtClean="0">
                <a:solidFill>
                  <a:schemeClr val="tx1"/>
                </a:solidFill>
              </a:rPr>
              <a:t> Pod </a:t>
            </a:r>
            <a:r>
              <a:rPr kumimoji="1" lang="zh-CN" altLang="en-US" kern="0" smtClean="0">
                <a:solidFill>
                  <a:schemeClr val="tx1"/>
                </a:solidFill>
              </a:rPr>
              <a:t>内的</a:t>
            </a:r>
            <a:r>
              <a:rPr kumimoji="1" lang="en-US" altLang="zh-CN" kern="0" smtClean="0">
                <a:solidFill>
                  <a:schemeClr val="tx1"/>
                </a:solidFill>
              </a:rPr>
              <a:t> ARP </a:t>
            </a:r>
            <a:r>
              <a:rPr kumimoji="1" lang="zh-CN" altLang="en-US" kern="0" smtClean="0">
                <a:solidFill>
                  <a:schemeClr val="tx1"/>
                </a:solidFill>
              </a:rPr>
              <a:t>缓存</a:t>
            </a:r>
            <a:endParaRPr kumimoji="1" lang="zh-CN" altLang="en-US" kern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总结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047" y="891666"/>
            <a:ext cx="7653439" cy="368782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同一个现象背后可能存在多个诱因（</a:t>
            </a:r>
            <a:r>
              <a:rPr kumimoji="1" lang="en-US" altLang="zh-CN" kern="0" smtClean="0">
                <a:solidFill>
                  <a:schemeClr val="tx1"/>
                </a:solidFill>
              </a:rPr>
              <a:t>OS</a:t>
            </a:r>
            <a:r>
              <a:rPr kumimoji="1" lang="zh-CN" altLang="en-US" kern="0" smtClean="0">
                <a:solidFill>
                  <a:schemeClr val="tx1"/>
                </a:solidFill>
              </a:rPr>
              <a:t>，</a:t>
            </a:r>
            <a:r>
              <a:rPr kumimoji="1" lang="en-US" altLang="zh-CN" kern="0" smtClean="0">
                <a:solidFill>
                  <a:schemeClr val="tx1"/>
                </a:solidFill>
              </a:rPr>
              <a:t>libc</a:t>
            </a:r>
            <a:r>
              <a:rPr kumimoji="1" lang="zh-CN" altLang="en-US" kern="0" smtClean="0">
                <a:solidFill>
                  <a:schemeClr val="tx1"/>
                </a:solidFill>
              </a:rPr>
              <a:t>，</a:t>
            </a:r>
            <a:r>
              <a:rPr kumimoji="1" lang="en-US" altLang="zh-CN" kern="0" smtClean="0">
                <a:solidFill>
                  <a:schemeClr val="tx1"/>
                </a:solidFill>
              </a:rPr>
              <a:t>App</a:t>
            </a:r>
            <a:r>
              <a:rPr kumimoji="1" lang="zh-CN" altLang="en-US" kern="0" smtClean="0">
                <a:solidFill>
                  <a:schemeClr val="tx1"/>
                </a:solidFill>
              </a:rPr>
              <a:t>，</a:t>
            </a:r>
            <a:r>
              <a:rPr kumimoji="1" lang="en-US" altLang="zh-CN" kern="0" smtClean="0">
                <a:solidFill>
                  <a:schemeClr val="tx1"/>
                </a:solidFill>
              </a:rPr>
              <a:t>CNI</a:t>
            </a:r>
            <a:r>
              <a:rPr kumimoji="1" lang="zh-CN" altLang="en-US" kern="0" smtClean="0">
                <a:solidFill>
                  <a:schemeClr val="tx1"/>
                </a:solidFill>
              </a:rPr>
              <a:t>）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需要针对特定类型的应用流量进行特定的</a:t>
            </a:r>
            <a:r>
              <a:rPr kumimoji="1" lang="zh-CN" altLang="en-US" kern="0" smtClean="0">
                <a:solidFill>
                  <a:schemeClr val="tx1"/>
                </a:solidFill>
              </a:rPr>
              <a:t>监控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需要有</a:t>
            </a:r>
            <a:r>
              <a:rPr kumimoji="1" lang="en-US" altLang="zh-CN" kern="0" smtClean="0">
                <a:solidFill>
                  <a:schemeClr val="tx1"/>
                </a:solidFill>
              </a:rPr>
              <a:t> flow </a:t>
            </a:r>
            <a:r>
              <a:rPr kumimoji="1" lang="zh-CN" altLang="en-US" kern="0" smtClean="0">
                <a:solidFill>
                  <a:schemeClr val="tx1"/>
                </a:solidFill>
              </a:rPr>
              <a:t>级别的记录，获得更多的现场</a:t>
            </a:r>
            <a:r>
              <a:rPr kumimoji="1" lang="zh-CN" altLang="en-US" kern="0" smtClean="0">
                <a:solidFill>
                  <a:schemeClr val="tx1"/>
                </a:solidFill>
              </a:rPr>
              <a:t>信息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考虑引入丢包位置之类的</a:t>
            </a:r>
            <a:r>
              <a:rPr kumimoji="1" lang="zh-CN" altLang="en-US" kern="0" smtClean="0">
                <a:solidFill>
                  <a:schemeClr val="tx1"/>
                </a:solidFill>
              </a:rPr>
              <a:t>监控</a:t>
            </a:r>
            <a:endParaRPr kumimoji="1" lang="zh-CN" altLang="en-US" kern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8"/>
          <p:cNvSpPr txBox="1"/>
          <p:nvPr/>
        </p:nvSpPr>
        <p:spPr>
          <a:xfrm>
            <a:off x="637413" y="1956415"/>
            <a:ext cx="3163770" cy="421211"/>
          </a:xfrm>
          <a:prstGeom prst="rect">
            <a:avLst/>
          </a:prstGeom>
        </p:spPr>
        <p:txBody>
          <a:bodyPr/>
          <a:lstStyle>
            <a:lvl1pPr>
              <a:defRPr sz="1400" b="0" i="0" spc="300">
                <a:solidFill>
                  <a:schemeClr val="bg1"/>
                </a:solidFill>
                <a:latin typeface="微软雅黑" charset="-122"/>
                <a:ea typeface="微软雅黑" charset="-122"/>
                <a:cs typeface="微软雅黑" charset="-122"/>
              </a:defRPr>
            </a:lvl1pPr>
          </a:lstStyle>
          <a:p>
            <a:r>
              <a:rPr kumimoji="1" lang="zh-CN" altLang="en-US" sz="1600" kern="0" smtClean="0"/>
              <a:t>谢谢观看</a:t>
            </a:r>
            <a:endParaRPr kumimoji="1" lang="zh-CN" altLang="en-US" sz="1600" kern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73306" y="785466"/>
            <a:ext cx="3934399" cy="377189"/>
          </a:xfrm>
          <a:prstGeom prst="rect">
            <a:avLst/>
          </a:prstGeom>
        </p:spPr>
        <p:txBody>
          <a:bodyPr anchor="ctr" anchorCtr="0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48000"/>
              </a:lnSpc>
            </a:pPr>
            <a:r>
              <a:rPr lang="zh-CN" altLang="en-US" sz="1465" b="1" kern="286" spc="5" dirty="0">
                <a:solidFill>
                  <a:srgbClr val="3D3D3D">
                    <a:alpha val="100000"/>
                  </a:srgbClr>
                </a:solidFill>
                <a:latin typeface="黑体" charset="0"/>
                <a:ea typeface="黑体" charset="0"/>
              </a:rPr>
              <a:t>故障</a:t>
            </a:r>
            <a:r>
              <a:rPr lang="zh-CN" altLang="en-US" sz="1465" b="1" kern="286" spc="5" dirty="0">
                <a:solidFill>
                  <a:srgbClr val="3D3D3D">
                    <a:alpha val="100000"/>
                  </a:srgbClr>
                </a:solidFill>
                <a:latin typeface="黑体" charset="0"/>
                <a:ea typeface="黑体" charset="0"/>
              </a:rPr>
              <a:t>场景</a:t>
            </a:r>
            <a:endParaRPr lang="zh-CN" altLang="en-US" sz="1465" b="1" kern="286" spc="5" dirty="0">
              <a:solidFill>
                <a:srgbClr val="3D3D3D">
                  <a:alpha val="100000"/>
                </a:srgbClr>
              </a:solidFill>
              <a:latin typeface="黑体" charset="0"/>
              <a:ea typeface="黑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77895" y="813435"/>
            <a:ext cx="584835" cy="40703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5000"/>
              </a:lnSpc>
            </a:pPr>
            <a:r>
              <a:rPr sz="2300" kern="100" spc="0" dirty="0">
                <a:solidFill>
                  <a:srgbClr val="2882FF">
                    <a:alpha val="100000"/>
                  </a:srgbClr>
                </a:solidFill>
                <a:latin typeface="黑体" charset="0"/>
                <a:ea typeface="黑体" charset="0"/>
              </a:rPr>
              <a:t>01</a:t>
            </a:r>
            <a:endParaRPr sz="2300" kern="100" spc="0" dirty="0">
              <a:solidFill>
                <a:srgbClr val="2882FF">
                  <a:alpha val="100000"/>
                </a:srgbClr>
              </a:solidFill>
              <a:latin typeface="黑体" charset="0"/>
              <a:ea typeface="黑体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73306" y="1556277"/>
            <a:ext cx="3937562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8000"/>
              </a:lnSpc>
            </a:pPr>
            <a:r>
              <a:rPr lang="zh-CN" sz="1465" b="1" kern="286" spc="5" dirty="0">
                <a:solidFill>
                  <a:srgbClr val="3D3D3D">
                    <a:alpha val="100000"/>
                  </a:srgbClr>
                </a:solidFill>
                <a:latin typeface="黑体" charset="0"/>
                <a:ea typeface="黑体" charset="0"/>
              </a:rPr>
              <a:t>排查过程</a:t>
            </a:r>
            <a:endParaRPr lang="zh-CN" sz="1465" b="1" kern="286" spc="5" dirty="0">
              <a:solidFill>
                <a:srgbClr val="3D3D3D">
                  <a:alpha val="100000"/>
                </a:srgbClr>
              </a:solidFill>
              <a:latin typeface="黑体" charset="0"/>
              <a:ea typeface="黑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77895" y="1584325"/>
            <a:ext cx="619760" cy="40703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5000"/>
              </a:lnSpc>
            </a:pPr>
            <a:r>
              <a:rPr sz="2300" kern="100" spc="0">
                <a:solidFill>
                  <a:srgbClr val="2882FF">
                    <a:alpha val="100000"/>
                  </a:srgbClr>
                </a:solidFill>
                <a:latin typeface="黑体" charset="0"/>
                <a:ea typeface="黑体" charset="0"/>
              </a:rPr>
              <a:t>02</a:t>
            </a:r>
            <a:endParaRPr sz="2300" kern="100" spc="0">
              <a:solidFill>
                <a:srgbClr val="2882FF">
                  <a:alpha val="100000"/>
                </a:srgbClr>
              </a:solidFill>
              <a:latin typeface="黑体" charset="0"/>
              <a:ea typeface="黑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73306" y="2327088"/>
            <a:ext cx="3960622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8000"/>
              </a:lnSpc>
            </a:pPr>
            <a:r>
              <a:rPr lang="zh-CN" sz="1465" b="1" kern="286" spc="5">
                <a:solidFill>
                  <a:srgbClr val="3D3D3D">
                    <a:alpha val="100000"/>
                  </a:srgbClr>
                </a:solidFill>
                <a:latin typeface="黑体" charset="0"/>
                <a:ea typeface="黑体" charset="0"/>
              </a:rPr>
              <a:t>优化</a:t>
            </a:r>
            <a:r>
              <a:rPr lang="zh-CN" sz="1465" b="1" kern="286" spc="5">
                <a:solidFill>
                  <a:srgbClr val="3D3D3D">
                    <a:alpha val="100000"/>
                  </a:srgbClr>
                </a:solidFill>
                <a:latin typeface="黑体" charset="0"/>
                <a:ea typeface="黑体" charset="0"/>
              </a:rPr>
              <a:t>方案</a:t>
            </a:r>
            <a:endParaRPr lang="zh-CN" sz="1465" b="1" kern="286" spc="5">
              <a:solidFill>
                <a:srgbClr val="3D3D3D">
                  <a:alpha val="100000"/>
                </a:srgbClr>
              </a:solidFill>
              <a:latin typeface="黑体" charset="0"/>
              <a:ea typeface="黑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7895" y="2354580"/>
            <a:ext cx="619760" cy="40703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5000"/>
              </a:lnSpc>
            </a:pPr>
            <a:r>
              <a:rPr sz="2300" kern="100" spc="0">
                <a:solidFill>
                  <a:srgbClr val="2882FF">
                    <a:alpha val="100000"/>
                  </a:srgbClr>
                </a:solidFill>
                <a:latin typeface="黑体" charset="0"/>
                <a:ea typeface="黑体" charset="0"/>
              </a:rPr>
              <a:t>03</a:t>
            </a:r>
            <a:endParaRPr sz="2300" kern="100" spc="0">
              <a:solidFill>
                <a:srgbClr val="2882FF">
                  <a:alpha val="100000"/>
                </a:srgbClr>
              </a:solidFill>
              <a:latin typeface="黑体" charset="0"/>
              <a:ea typeface="黑体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73306" y="3116043"/>
            <a:ext cx="3945248" cy="377189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58000"/>
              </a:lnSpc>
            </a:pPr>
            <a:r>
              <a:rPr lang="zh-CN" sz="1465" b="1" kern="286" spc="5" dirty="0">
                <a:solidFill>
                  <a:srgbClr val="3D3D3D">
                    <a:alpha val="100000"/>
                  </a:srgbClr>
                </a:solidFill>
                <a:latin typeface="黑体" charset="0"/>
                <a:ea typeface="黑体" charset="0"/>
              </a:rPr>
              <a:t>总结</a:t>
            </a:r>
            <a:endParaRPr lang="zh-CN" sz="1465" b="1" kern="286" spc="5" dirty="0">
              <a:solidFill>
                <a:srgbClr val="3D3D3D">
                  <a:alpha val="100000"/>
                </a:srgbClr>
              </a:solidFill>
              <a:latin typeface="黑体" charset="0"/>
              <a:ea typeface="黑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77895" y="3143885"/>
            <a:ext cx="678815" cy="407035"/>
          </a:xfrm>
          <a:prstGeom prst="rect">
            <a:avLst/>
          </a:prstGeom>
        </p:spPr>
        <p:txBody>
          <a:bodyPr anchor="ctr">
            <a:scene3d>
              <a:camera prst="legacyObliqueTopLeft">
                <a:rot lat="0" lon="0" rev="0"/>
              </a:camera>
              <a:lightRig rig="legacyFlat1" dir="tl"/>
            </a:scene3d>
          </a:bodyPr>
          <a:lstStyle/>
          <a:p>
            <a:pPr algn="l">
              <a:lnSpc>
                <a:spcPct val="115000"/>
              </a:lnSpc>
            </a:pPr>
            <a:r>
              <a:rPr sz="2300" kern="100" spc="0">
                <a:solidFill>
                  <a:srgbClr val="2882FF">
                    <a:alpha val="100000"/>
                  </a:srgbClr>
                </a:solidFill>
                <a:latin typeface="黑体" charset="0"/>
                <a:ea typeface="黑体" charset="0"/>
              </a:rPr>
              <a:t>04</a:t>
            </a:r>
            <a:endParaRPr sz="2300" kern="100" spc="0">
              <a:solidFill>
                <a:srgbClr val="2882FF">
                  <a:alpha val="100000"/>
                </a:srgbClr>
              </a:solidFill>
              <a:latin typeface="黑体" charset="0"/>
              <a:ea typeface="黑体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故障</a:t>
            </a:r>
            <a:r>
              <a:rPr kumimoji="1" lang="zh-CN" altLang="en-US" dirty="0"/>
              <a:t>场景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047" y="891666"/>
            <a:ext cx="7653439" cy="368782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CI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环境偶发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请求超时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git clone xxx   </a:t>
            </a:r>
            <a:r>
              <a:rPr kumimoji="1" lang="en-US" altLang="zh-CN" kern="0" smtClean="0">
                <a:solidFill>
                  <a:srgbClr val="FF0000"/>
                </a:solidFill>
              </a:rPr>
              <a:t>Could not resolve xxx</a:t>
            </a:r>
            <a:r>
              <a:rPr kumimoji="1" lang="zh-CN" altLang="en-US" kern="0" smtClean="0">
                <a:solidFill>
                  <a:srgbClr val="FF0000"/>
                </a:solidFill>
              </a:rPr>
              <a:t>，</a:t>
            </a:r>
            <a:r>
              <a:rPr kumimoji="1" lang="en-US" altLang="zh-CN" kern="0" smtClean="0">
                <a:solidFill>
                  <a:srgbClr val="FF0000"/>
                </a:solidFill>
              </a:rPr>
              <a:t>Request </a:t>
            </a:r>
            <a:r>
              <a:rPr kumimoji="1" lang="en-US" altLang="zh-CN" kern="0" smtClean="0">
                <a:solidFill>
                  <a:srgbClr val="FF0000"/>
                </a:solidFill>
              </a:rPr>
              <a:t>Timeout</a:t>
            </a:r>
            <a:endParaRPr kumimoji="1" lang="en-US" altLang="zh-CN" kern="0" smtClean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无法稳定复现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频率低每周两到三次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容器环境快速回收，现场难以</a:t>
            </a:r>
            <a:r>
              <a:rPr kumimoji="1" lang="zh-CN" altLang="en-US" kern="0" smtClean="0">
                <a:solidFill>
                  <a:schemeClr val="tx1"/>
                </a:solidFill>
              </a:rPr>
              <a:t>保存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解决</a:t>
            </a:r>
            <a:r>
              <a:rPr kumimoji="1" lang="zh-CN" altLang="en-US" kern="0" smtClean="0">
                <a:solidFill>
                  <a:schemeClr val="tx1"/>
                </a:solidFill>
              </a:rPr>
              <a:t>过程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前后耗时将近</a:t>
            </a:r>
            <a:r>
              <a:rPr kumimoji="1" lang="zh-CN" altLang="en-US" kern="0" smtClean="0">
                <a:solidFill>
                  <a:schemeClr val="tx1"/>
                </a:solidFill>
              </a:rPr>
              <a:t>三个月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同一个问题现象背后存在多个不同</a:t>
            </a:r>
            <a:r>
              <a:rPr kumimoji="1" lang="zh-CN" altLang="en-US" kern="0" smtClean="0">
                <a:solidFill>
                  <a:schemeClr val="tx1"/>
                </a:solidFill>
              </a:rPr>
              <a:t>的问题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使用</a:t>
            </a:r>
            <a:r>
              <a:rPr kumimoji="1" lang="en-US" altLang="zh-CN" kern="0" smtClean="0">
                <a:solidFill>
                  <a:schemeClr val="tx1"/>
                </a:solidFill>
              </a:rPr>
              <a:t> Deep</a:t>
            </a:r>
            <a:r>
              <a:rPr kumimoji="1" lang="en-US" altLang="zh-CN" kern="0" smtClean="0">
                <a:solidFill>
                  <a:schemeClr val="tx1"/>
                </a:solidFill>
              </a:rPr>
              <a:t>Flow </a:t>
            </a:r>
            <a:r>
              <a:rPr kumimoji="1" lang="zh-CN" altLang="en-US" kern="0" smtClean="0">
                <a:solidFill>
                  <a:schemeClr val="tx1"/>
                </a:solidFill>
              </a:rPr>
              <a:t>协助问题</a:t>
            </a:r>
            <a:r>
              <a:rPr kumimoji="1" lang="zh-CN" altLang="en-US" kern="0" smtClean="0">
                <a:solidFill>
                  <a:schemeClr val="tx1"/>
                </a:solidFill>
              </a:rPr>
              <a:t>排查</a:t>
            </a:r>
            <a:endParaRPr kumimoji="1" lang="zh-CN" altLang="en-US" kern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6535"/>
            <a:ext cx="9144000" cy="4660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Kubernetes DNS </a:t>
            </a:r>
            <a:r>
              <a:rPr kumimoji="1" lang="zh-CN" altLang="en-US" dirty="0"/>
              <a:t>基础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047" y="891666"/>
            <a:ext cx="7653439" cy="368782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kern="0" smtClean="0">
                <a:solidFill>
                  <a:sysClr val="windowText" lastClr="000000"/>
                </a:solidFill>
              </a:rPr>
              <a:t>git clone alauda.cn</a:t>
            </a:r>
            <a:endParaRPr kumimoji="1" lang="en-US" kern="0" smtClean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集群内</a:t>
            </a:r>
            <a:r>
              <a:rPr kumimoji="1" lang="zh-CN" altLang="en-US" kern="0" smtClean="0">
                <a:solidFill>
                  <a:schemeClr val="tx1"/>
                </a:solidFill>
              </a:rPr>
              <a:t>解析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访问容器内的</a:t>
            </a:r>
            <a:r>
              <a:rPr kumimoji="1" lang="en-US" altLang="zh-CN" kern="0" smtClean="0">
                <a:solidFill>
                  <a:schemeClr val="tx1"/>
                </a:solidFill>
              </a:rPr>
              <a:t> resolve.conf </a:t>
            </a:r>
            <a:r>
              <a:rPr kumimoji="1" lang="zh-CN" altLang="en-US" kern="0" smtClean="0">
                <a:solidFill>
                  <a:schemeClr val="tx1"/>
                </a:solidFill>
              </a:rPr>
              <a:t>进行</a:t>
            </a:r>
            <a:r>
              <a:rPr kumimoji="1" lang="zh-CN" altLang="en-US" kern="0" smtClean="0">
                <a:solidFill>
                  <a:schemeClr val="tx1"/>
                </a:solidFill>
              </a:rPr>
              <a:t>补全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同时请求</a:t>
            </a:r>
            <a:r>
              <a:rPr kumimoji="1" lang="en-US" altLang="zh-CN" kern="0" smtClean="0">
                <a:solidFill>
                  <a:schemeClr val="tx1"/>
                </a:solidFill>
              </a:rPr>
              <a:t> IPv4 </a:t>
            </a:r>
            <a:r>
              <a:rPr kumimoji="1" lang="zh-CN" altLang="en-US" kern="0" smtClean="0">
                <a:solidFill>
                  <a:schemeClr val="tx1"/>
                </a:solidFill>
              </a:rPr>
              <a:t>和</a:t>
            </a:r>
            <a:r>
              <a:rPr kumimoji="1" lang="en-US" altLang="zh-CN" kern="0" smtClean="0">
                <a:solidFill>
                  <a:schemeClr val="tx1"/>
                </a:solidFill>
              </a:rPr>
              <a:t> IPv6 </a:t>
            </a:r>
            <a:r>
              <a:rPr kumimoji="1" lang="zh-CN" altLang="en-US" kern="0" smtClean="0">
                <a:solidFill>
                  <a:schemeClr val="tx1"/>
                </a:solidFill>
              </a:rPr>
              <a:t>解析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发送请求给</a:t>
            </a:r>
            <a:r>
              <a:rPr kumimoji="1" lang="en-US" altLang="zh-CN" kern="0" smtClean="0">
                <a:solidFill>
                  <a:schemeClr val="tx1"/>
                </a:solidFill>
              </a:rPr>
              <a:t> </a:t>
            </a:r>
            <a:r>
              <a:rPr kumimoji="1" lang="en-US" altLang="zh-CN" kern="0" smtClean="0">
                <a:solidFill>
                  <a:schemeClr val="tx1"/>
                </a:solidFill>
              </a:rPr>
              <a:t>Coredns</a:t>
            </a:r>
            <a:endParaRPr kumimoji="1" lang="en-US" altLang="zh-CN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chemeClr val="tx1"/>
                </a:solidFill>
              </a:rPr>
              <a:t>Coredns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解析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判断后缀是否做集群内</a:t>
            </a:r>
            <a:r>
              <a:rPr kumimoji="1" lang="zh-CN" altLang="en-US" kern="0" smtClean="0">
                <a:solidFill>
                  <a:schemeClr val="tx1"/>
                </a:solidFill>
              </a:rPr>
              <a:t>解析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访问宿主机</a:t>
            </a:r>
            <a:r>
              <a:rPr kumimoji="1" lang="en-US" altLang="zh-CN" kern="0" smtClean="0">
                <a:solidFill>
                  <a:schemeClr val="tx1"/>
                </a:solidFill>
              </a:rPr>
              <a:t> resolve.conf </a:t>
            </a:r>
            <a:r>
              <a:rPr kumimoji="1" lang="zh-CN" altLang="en-US" kern="0" smtClean="0">
                <a:solidFill>
                  <a:schemeClr val="tx1"/>
                </a:solidFill>
              </a:rPr>
              <a:t>进行</a:t>
            </a:r>
            <a:r>
              <a:rPr kumimoji="1" lang="zh-CN" altLang="en-US" kern="0" smtClean="0">
                <a:solidFill>
                  <a:schemeClr val="tx1"/>
                </a:solidFill>
              </a:rPr>
              <a:t>补全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发送给上游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服务器</a:t>
            </a:r>
            <a:r>
              <a:rPr kumimoji="1" lang="zh-CN" altLang="en-US" kern="0" smtClean="0">
                <a:solidFill>
                  <a:schemeClr val="tx1"/>
                </a:solidFill>
              </a:rPr>
              <a:t>解析</a:t>
            </a:r>
            <a:endParaRPr kumimoji="1" lang="zh-CN" altLang="en-US" kern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3886835"/>
            <a:ext cx="9144000" cy="1089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Kubernetes DNS </a:t>
            </a:r>
            <a:r>
              <a:rPr kumimoji="1" lang="zh-CN" altLang="en-US" dirty="0">
                <a:sym typeface="+mn-ea"/>
              </a:rPr>
              <a:t>基础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340" y="3162300"/>
            <a:ext cx="7653655" cy="141732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kern="0" smtClean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kern="0" smtClean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ysClr val="windowText" lastClr="000000"/>
                </a:solidFill>
              </a:rPr>
              <a:t>Client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需要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12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次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DNS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请求才能得到预期的</a:t>
            </a:r>
            <a:r>
              <a:rPr kumimoji="1" lang="en-US" altLang="zh-CN" kern="0" smtClean="0">
                <a:solidFill>
                  <a:sysClr val="windowText" lastClr="000000"/>
                </a:solidFill>
              </a:rPr>
              <a:t> IP 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地址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ysClr val="windowText" lastClr="000000"/>
                </a:solidFill>
              </a:rPr>
              <a:t>额外资源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开销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ysClr val="windowText" lastClr="000000"/>
                </a:solidFill>
              </a:rPr>
              <a:t>并发处理会带来额外</a:t>
            </a:r>
            <a:r>
              <a:rPr kumimoji="1" lang="zh-CN" altLang="en-US" kern="0" smtClean="0">
                <a:solidFill>
                  <a:sysClr val="windowText" lastClr="000000"/>
                </a:solidFill>
              </a:rPr>
              <a:t>问题</a:t>
            </a:r>
            <a:endParaRPr kumimoji="1" lang="zh-CN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335" y="655955"/>
            <a:ext cx="7863840" cy="3157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优化</a:t>
            </a:r>
            <a:r>
              <a:rPr kumimoji="1" lang="zh-CN" altLang="en-US" dirty="0"/>
              <a:t>方案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047" y="891666"/>
            <a:ext cx="7653439" cy="368782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应用请求完整域名，避免通过</a:t>
            </a:r>
            <a:r>
              <a:rPr kumimoji="1" lang="en-US" altLang="zh-CN" kern="0" smtClean="0">
                <a:solidFill>
                  <a:schemeClr val="tx1"/>
                </a:solidFill>
              </a:rPr>
              <a:t> resolve.conf </a:t>
            </a:r>
            <a:r>
              <a:rPr kumimoji="1" lang="zh-CN" altLang="en-US" kern="0" smtClean="0">
                <a:solidFill>
                  <a:schemeClr val="tx1"/>
                </a:solidFill>
              </a:rPr>
              <a:t>进行补全，降低请求量和问题发生</a:t>
            </a:r>
            <a:r>
              <a:rPr kumimoji="1" lang="zh-CN" altLang="en-US" kern="0" smtClean="0">
                <a:solidFill>
                  <a:schemeClr val="tx1"/>
                </a:solidFill>
              </a:rPr>
              <a:t>概率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chemeClr val="tx1"/>
                </a:solidFill>
              </a:rPr>
              <a:t>git clone alauda.cn</a:t>
            </a:r>
            <a:r>
              <a:rPr kumimoji="1" lang="en-US" altLang="zh-CN" kern="0" smtClean="0">
                <a:solidFill>
                  <a:schemeClr val="tx1"/>
                </a:solidFill>
                <a:highlight>
                  <a:srgbClr val="FF0000"/>
                </a:highlight>
              </a:rPr>
              <a:t>.</a:t>
            </a:r>
            <a:endParaRPr kumimoji="1" lang="en-US" altLang="zh-CN" kern="0" smtClean="0">
              <a:solidFill>
                <a:schemeClr val="tx1"/>
              </a:solidFill>
              <a:highlight>
                <a:srgbClr val="FF0000"/>
              </a:highligh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业务侧调整困难，大量遗留代码和应用无法</a:t>
            </a:r>
            <a:r>
              <a:rPr kumimoji="1" lang="zh-CN" altLang="en-US" kern="0" smtClean="0">
                <a:solidFill>
                  <a:schemeClr val="tx1"/>
                </a:solidFill>
              </a:rPr>
              <a:t>调整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业务质疑如果是网络问题为什么要应用侧</a:t>
            </a:r>
            <a:r>
              <a:rPr kumimoji="1" lang="zh-CN" altLang="en-US" kern="0" smtClean="0">
                <a:solidFill>
                  <a:schemeClr val="tx1"/>
                </a:solidFill>
              </a:rPr>
              <a:t>调整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需要定位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失败具体</a:t>
            </a:r>
            <a:r>
              <a:rPr kumimoji="1" lang="zh-CN" altLang="en-US" kern="0" smtClean="0">
                <a:solidFill>
                  <a:schemeClr val="tx1"/>
                </a:solidFill>
              </a:rPr>
              <a:t>原因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初步怀疑</a:t>
            </a:r>
            <a:r>
              <a:rPr kumimoji="1" lang="en-US" altLang="zh-CN" kern="0" smtClean="0">
                <a:solidFill>
                  <a:schemeClr val="tx1"/>
                </a:solidFill>
              </a:rPr>
              <a:t> coredns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上游解析出现</a:t>
            </a:r>
            <a:r>
              <a:rPr kumimoji="1" lang="zh-CN" altLang="en-US" kern="0" smtClean="0">
                <a:solidFill>
                  <a:schemeClr val="tx1"/>
                </a:solidFill>
              </a:rPr>
              <a:t>问题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寻找</a:t>
            </a:r>
            <a:r>
              <a:rPr kumimoji="1" lang="zh-CN" altLang="en-US" kern="0" smtClean="0">
                <a:solidFill>
                  <a:schemeClr val="tx1"/>
                </a:solidFill>
              </a:rPr>
              <a:t>证据</a:t>
            </a:r>
            <a:endParaRPr kumimoji="1" lang="zh-CN" altLang="en-US" kern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故障</a:t>
            </a:r>
            <a:r>
              <a:rPr kumimoji="1" lang="zh-CN" altLang="en-US" dirty="0"/>
              <a:t>排查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340" y="883920"/>
            <a:ext cx="4697730" cy="368808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观察</a:t>
            </a:r>
            <a:r>
              <a:rPr kumimoji="1" lang="en-US" altLang="zh-CN" kern="0" smtClean="0">
                <a:solidFill>
                  <a:schemeClr val="tx1"/>
                </a:solidFill>
              </a:rPr>
              <a:t> Core</a:t>
            </a:r>
            <a:r>
              <a:rPr kumimoji="1" lang="en-US" altLang="zh-CN" kern="0" smtClean="0">
                <a:solidFill>
                  <a:schemeClr val="tx1"/>
                </a:solidFill>
              </a:rPr>
              <a:t>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侧的对外请求</a:t>
            </a:r>
            <a:r>
              <a:rPr kumimoji="1" lang="zh-CN" altLang="en-US" kern="0" smtClean="0">
                <a:solidFill>
                  <a:schemeClr val="tx1"/>
                </a:solidFill>
              </a:rPr>
              <a:t>记录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kern="0" smtClean="0">
                <a:solidFill>
                  <a:schemeClr val="tx1"/>
                </a:solidFill>
              </a:rPr>
              <a:t>Deepflow </a:t>
            </a:r>
            <a:r>
              <a:rPr kumimoji="1" lang="zh-CN" altLang="en-US" kern="0" smtClean="0">
                <a:solidFill>
                  <a:schemeClr val="tx1"/>
                </a:solidFill>
              </a:rPr>
              <a:t>暂时没有</a:t>
            </a:r>
            <a:r>
              <a:rPr kumimoji="1" lang="en-US" altLang="zh-CN" kern="0" smtClean="0">
                <a:solidFill>
                  <a:schemeClr val="tx1"/>
                </a:solidFill>
              </a:rPr>
              <a:t> CoreDNS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请求的面板，直接使用</a:t>
            </a:r>
            <a:r>
              <a:rPr kumimoji="1" lang="en-US" altLang="zh-CN" kern="0" smtClean="0">
                <a:solidFill>
                  <a:schemeClr val="tx1"/>
                </a:solidFill>
              </a:rPr>
              <a:t>  Flow/Request Log </a:t>
            </a:r>
            <a:r>
              <a:rPr kumimoji="1" lang="zh-CN" altLang="en-US" kern="0" smtClean="0">
                <a:solidFill>
                  <a:schemeClr val="tx1"/>
                </a:solidFill>
              </a:rPr>
              <a:t>进行</a:t>
            </a:r>
            <a:r>
              <a:rPr kumimoji="1" lang="zh-CN" altLang="en-US" kern="0" smtClean="0">
                <a:solidFill>
                  <a:schemeClr val="tx1"/>
                </a:solidFill>
              </a:rPr>
              <a:t>查看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故障时间段</a:t>
            </a:r>
            <a:r>
              <a:rPr kumimoji="1" lang="en-US" altLang="zh-CN" kern="0" smtClean="0">
                <a:solidFill>
                  <a:schemeClr val="tx1"/>
                </a:solidFill>
              </a:rPr>
              <a:t> CoreDNS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没有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请求失败的</a:t>
            </a:r>
            <a:r>
              <a:rPr kumimoji="1" lang="zh-CN" altLang="en-US" kern="0" smtClean="0">
                <a:solidFill>
                  <a:schemeClr val="tx1"/>
                </a:solidFill>
              </a:rPr>
              <a:t>记录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外部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解析没有</a:t>
            </a:r>
            <a:r>
              <a:rPr kumimoji="1" lang="zh-CN" altLang="en-US" kern="0" smtClean="0">
                <a:solidFill>
                  <a:schemeClr val="tx1"/>
                </a:solidFill>
              </a:rPr>
              <a:t>问题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怀疑</a:t>
            </a:r>
            <a:r>
              <a:rPr kumimoji="1" lang="en-US" altLang="zh-CN" kern="0" smtClean="0">
                <a:solidFill>
                  <a:schemeClr val="tx1"/>
                </a:solidFill>
              </a:rPr>
              <a:t> Pod </a:t>
            </a:r>
            <a:r>
              <a:rPr kumimoji="1" lang="zh-CN" altLang="en-US" kern="0" smtClean="0">
                <a:solidFill>
                  <a:schemeClr val="tx1"/>
                </a:solidFill>
              </a:rPr>
              <a:t>到</a:t>
            </a:r>
            <a:r>
              <a:rPr kumimoji="1" lang="en-US" altLang="zh-CN" kern="0" smtClean="0">
                <a:solidFill>
                  <a:schemeClr val="tx1"/>
                </a:solidFill>
              </a:rPr>
              <a:t> CoreDNS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路径出现</a:t>
            </a:r>
            <a:r>
              <a:rPr kumimoji="1" lang="zh-CN" altLang="en-US" kern="0" smtClean="0">
                <a:solidFill>
                  <a:schemeClr val="tx1"/>
                </a:solidFill>
              </a:rPr>
              <a:t>问题</a:t>
            </a:r>
            <a:endParaRPr kumimoji="1" lang="zh-CN" altLang="en-US" kern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5425" y="0"/>
            <a:ext cx="383857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故障</a:t>
            </a:r>
            <a:r>
              <a:rPr kumimoji="1" lang="zh-CN" altLang="en-US" dirty="0"/>
              <a:t>排查</a:t>
            </a:r>
            <a:endParaRPr kumimoji="1" lang="zh-CN" altLang="en-US" dirty="0"/>
          </a:p>
        </p:txBody>
      </p:sp>
      <p:sp>
        <p:nvSpPr>
          <p:cNvPr id="3" name="内容占位符 4"/>
          <p:cNvSpPr txBox="1"/>
          <p:nvPr/>
        </p:nvSpPr>
        <p:spPr>
          <a:xfrm>
            <a:off x="561047" y="884046"/>
            <a:ext cx="7653439" cy="368782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400">
                <a:latin typeface="+mj-ea"/>
                <a:ea typeface="+mj-ea"/>
              </a:defRPr>
            </a:lvl1pPr>
            <a:lvl2pPr>
              <a:lnSpc>
                <a:spcPct val="150000"/>
              </a:lnSpc>
              <a:defRPr sz="1400">
                <a:latin typeface="+mj-ea"/>
                <a:ea typeface="+mj-ea"/>
              </a:defRPr>
            </a:lvl2pPr>
            <a:lvl3pPr>
              <a:lnSpc>
                <a:spcPct val="150000"/>
              </a:lnSpc>
              <a:defRPr sz="1400">
                <a:latin typeface="+mj-ea"/>
                <a:ea typeface="+mj-ea"/>
              </a:defRPr>
            </a:lvl3pPr>
            <a:lvl4pPr>
              <a:lnSpc>
                <a:spcPct val="150000"/>
              </a:lnSpc>
              <a:defRPr sz="1400">
                <a:latin typeface="+mj-ea"/>
                <a:ea typeface="+mj-ea"/>
              </a:defRPr>
            </a:lvl4pPr>
            <a:lvl5pPr>
              <a:lnSpc>
                <a:spcPct val="150000"/>
              </a:lnSpc>
              <a:defRPr sz="1400">
                <a:latin typeface="+mj-ea"/>
                <a:ea typeface="+mj-ea"/>
              </a:defRPr>
            </a:lvl5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排查</a:t>
            </a:r>
            <a:r>
              <a:rPr kumimoji="1" lang="en-US" altLang="zh-CN" kern="0" smtClean="0">
                <a:solidFill>
                  <a:schemeClr val="tx1"/>
                </a:solidFill>
              </a:rPr>
              <a:t> Pod </a:t>
            </a:r>
            <a:r>
              <a:rPr kumimoji="1" lang="zh-CN" altLang="en-US" kern="0" smtClean="0">
                <a:solidFill>
                  <a:schemeClr val="tx1"/>
                </a:solidFill>
              </a:rPr>
              <a:t>请求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日志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正常请求：</a:t>
            </a:r>
            <a:r>
              <a:rPr kumimoji="1" lang="en-US" altLang="zh-CN" kern="0" smtClean="0">
                <a:solidFill>
                  <a:schemeClr val="tx1"/>
                </a:solidFill>
              </a:rPr>
              <a:t> alauda.cn.kube-system.</a:t>
            </a:r>
            <a:r>
              <a:rPr kumimoji="1" lang="en-US" altLang="zh-CN" kern="0" smtClean="0">
                <a:sym typeface="+mn-ea"/>
              </a:rPr>
              <a:t>svc.</a:t>
            </a:r>
            <a:r>
              <a:rPr kumimoji="1" lang="en-US" altLang="zh-CN" kern="0" smtClean="0">
                <a:solidFill>
                  <a:schemeClr val="tx1"/>
                </a:solidFill>
              </a:rPr>
              <a:t>cluster.local, </a:t>
            </a:r>
            <a:r>
              <a:rPr kumimoji="1" lang="en-US" altLang="zh-CN" kern="0" smtClean="0">
                <a:sym typeface="+mn-ea"/>
              </a:rPr>
              <a:t>alauda.cn.svc.cluster.local</a:t>
            </a:r>
            <a:r>
              <a:rPr kumimoji="1" lang="en-US" altLang="zh-CN" kern="0" smtClean="0">
                <a:solidFill>
                  <a:schemeClr val="tx1"/>
                </a:solidFill>
              </a:rPr>
              <a:t> ...  alauda.cn</a:t>
            </a:r>
            <a:endParaRPr kumimoji="1" lang="en-US" altLang="zh-CN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异常请求：</a:t>
            </a:r>
            <a:r>
              <a:rPr kumimoji="1" lang="en-US" altLang="zh-CN" kern="0" smtClean="0">
                <a:sym typeface="+mn-ea"/>
              </a:rPr>
              <a:t>alauda.cn.kube-system.</a:t>
            </a:r>
            <a:r>
              <a:rPr kumimoji="1" lang="en-US" altLang="zh-CN" kern="0" smtClean="0">
                <a:sym typeface="+mn-ea"/>
              </a:rPr>
              <a:t>svc.</a:t>
            </a:r>
            <a:r>
              <a:rPr kumimoji="1" lang="en-US" altLang="zh-CN" kern="0" smtClean="0">
                <a:sym typeface="+mn-ea"/>
              </a:rPr>
              <a:t>cluster.local,  </a:t>
            </a:r>
            <a:r>
              <a:rPr kumimoji="1" lang="en-US" altLang="zh-CN" kern="0" smtClean="0">
                <a:sym typeface="+mn-ea"/>
              </a:rPr>
              <a:t>alauda.cn.svc.cluster.local</a:t>
            </a:r>
            <a:r>
              <a:rPr kumimoji="1" lang="en-US" altLang="zh-CN" kern="0" smtClean="0">
                <a:sym typeface="+mn-ea"/>
              </a:rPr>
              <a:t> ... </a:t>
            </a:r>
            <a:r>
              <a:rPr kumimoji="1" lang="en-US" altLang="zh-CN" kern="0" smtClean="0">
                <a:sym typeface="+mn-ea"/>
              </a:rPr>
              <a:t>alauda.cn.cluster.local </a:t>
            </a:r>
            <a:endParaRPr kumimoji="1" lang="en-US" altLang="zh-CN" kern="0" smtClean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异常时没有请求到</a:t>
            </a:r>
            <a:r>
              <a:rPr kumimoji="1" lang="en-US" altLang="zh-CN" kern="0" smtClean="0">
                <a:solidFill>
                  <a:schemeClr val="tx1"/>
                </a:solidFill>
              </a:rPr>
              <a:t> alauda.cn </a:t>
            </a:r>
            <a:r>
              <a:rPr kumimoji="1" lang="zh-CN" altLang="en-US" kern="0" smtClean="0">
                <a:solidFill>
                  <a:schemeClr val="tx1"/>
                </a:solidFill>
              </a:rPr>
              <a:t>就提前结束了</a:t>
            </a:r>
            <a:r>
              <a:rPr kumimoji="1" lang="zh-CN" altLang="en-US" kern="0" smtClean="0">
                <a:solidFill>
                  <a:schemeClr val="tx1"/>
                </a:solidFill>
              </a:rPr>
              <a:t>请求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进一步抓包发现</a:t>
            </a:r>
            <a:r>
              <a:rPr kumimoji="1" lang="zh-CN" altLang="en-US" kern="0" smtClean="0">
                <a:solidFill>
                  <a:schemeClr val="tx1"/>
                </a:solidFill>
              </a:rPr>
              <a:t>异常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大部分情况下</a:t>
            </a:r>
            <a:r>
              <a:rPr kumimoji="1" lang="zh-CN" altLang="en-US" kern="0" smtClean="0">
                <a:solidFill>
                  <a:schemeClr val="tx1"/>
                </a:solidFill>
              </a:rPr>
              <a:t>上游无效</a:t>
            </a:r>
            <a:r>
              <a:rPr kumimoji="1" lang="en-US" altLang="zh-CN" kern="0" smtClean="0">
                <a:solidFill>
                  <a:schemeClr val="tx1"/>
                </a:solidFill>
              </a:rPr>
              <a:t> DNS </a:t>
            </a:r>
            <a:r>
              <a:rPr kumimoji="1" lang="zh-CN" altLang="en-US" kern="0" smtClean="0">
                <a:solidFill>
                  <a:schemeClr val="tx1"/>
                </a:solidFill>
              </a:rPr>
              <a:t>请求会返回</a:t>
            </a:r>
            <a:r>
              <a:rPr kumimoji="1" lang="en-US" altLang="zh-CN" kern="0" smtClean="0">
                <a:solidFill>
                  <a:schemeClr val="tx1"/>
                </a:solidFill>
              </a:rPr>
              <a:t> NXDOMAIN</a:t>
            </a:r>
            <a:endParaRPr kumimoji="1" lang="en-US" altLang="zh-CN" kern="0" smtClean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kern="0" smtClean="0">
                <a:solidFill>
                  <a:schemeClr val="tx1"/>
                </a:solidFill>
              </a:rPr>
              <a:t>异常情况下上游会返回</a:t>
            </a:r>
            <a:r>
              <a:rPr kumimoji="1" lang="en-US" altLang="zh-CN" kern="0" smtClean="0">
                <a:solidFill>
                  <a:schemeClr val="tx1"/>
                </a:solidFill>
              </a:rPr>
              <a:t> NODATA</a:t>
            </a:r>
            <a:endParaRPr kumimoji="1" lang="zh-CN" altLang="en-US" kern="0" smtClean="0">
              <a:solidFill>
                <a:schemeClr val="tx1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kumimoji="1" lang="zh-CN" altLang="en-US" kern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005" y="735330"/>
            <a:ext cx="8188325" cy="295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封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7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fillStyleLst>
      <a:lnStyleLst>
        <a:ln w="6350" cap="flat" cmpd="sng" algn="ctr"/>
        <a:ln w="12700" cap="flat" cmpd="sng" algn="ctr"/>
        <a:ln w="19050" cap="flat" cmpd="sng" algn="ctr"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/>
            </a:gs>
            <a:gs pos="5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1992</Words>
  <Application>WPS 演示</Application>
  <PresentationFormat>全屏显示(16:9)</PresentationFormat>
  <Paragraphs>135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汉仪旗黑</vt:lpstr>
      <vt:lpstr>CKT Kuaile Bold</vt:lpstr>
      <vt:lpstr>宋体-简</vt:lpstr>
      <vt:lpstr>黑体</vt:lpstr>
      <vt:lpstr>汉仪中黑KW</vt:lpstr>
      <vt:lpstr>宋体</vt:lpstr>
      <vt:lpstr>Arial Unicode MS</vt:lpstr>
      <vt:lpstr>DengXian</vt:lpstr>
      <vt:lpstr>汉仪中等线KW</vt:lpstr>
      <vt:lpstr>封面</vt:lpstr>
      <vt:lpstr>容器网络里的那些坑</vt:lpstr>
      <vt:lpstr>PowerPoint 演示文稿</vt:lpstr>
      <vt:lpstr>故障场景</vt:lpstr>
      <vt:lpstr>PowerPoint 演示文稿</vt:lpstr>
      <vt:lpstr>Kubernetes DNS 基础</vt:lpstr>
      <vt:lpstr>Kubernetes DNS 基础</vt:lpstr>
      <vt:lpstr>优化方案</vt:lpstr>
      <vt:lpstr>故障排查</vt:lpstr>
      <vt:lpstr>故障排查</vt:lpstr>
      <vt:lpstr>故障排查</vt:lpstr>
      <vt:lpstr>故障排查</vt:lpstr>
      <vt:lpstr>PowerPoint 演示文稿</vt:lpstr>
      <vt:lpstr>故障分析</vt:lpstr>
      <vt:lpstr>总结</vt:lpstr>
      <vt:lpstr>PowerPoint 演示文稿</vt:lpstr>
    </vt:vector>
  </TitlesOfParts>
  <Company>FoxyUtils ehf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oilbeater@alauda</cp:lastModifiedBy>
  <cp:revision>27</cp:revision>
  <dcterms:created xsi:type="dcterms:W3CDTF">2023-06-12T07:03:42Z</dcterms:created>
  <dcterms:modified xsi:type="dcterms:W3CDTF">2023-06-12T07:03:42Z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637FDB540D9064FB60837D64AACA6479_43</vt:lpwstr>
  </property>
  <property fmtid="{D5CDD505-2E9C-101B-9397-08002B2CF9AE}" pid="3" name="KSOProductBuildVer">
    <vt:lpwstr>2052-5.2.0.7734</vt:lpwstr>
  </property>
</Properties>
</file>